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7" r:id="rId3"/>
    <p:sldId id="268" r:id="rId4"/>
    <p:sldId id="258" r:id="rId5"/>
    <p:sldId id="269" r:id="rId6"/>
    <p:sldId id="259" r:id="rId7"/>
    <p:sldId id="260" r:id="rId8"/>
    <p:sldId id="261" r:id="rId9"/>
    <p:sldId id="262" r:id="rId10"/>
    <p:sldId id="263" r:id="rId11"/>
    <p:sldId id="264"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03" autoAdjust="0"/>
    <p:restoredTop sz="94660"/>
  </p:normalViewPr>
  <p:slideViewPr>
    <p:cSldViewPr snapToGrid="0">
      <p:cViewPr varScale="1">
        <p:scale>
          <a:sx n="67" d="100"/>
          <a:sy n="67" d="100"/>
        </p:scale>
        <p:origin x="76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03E6D-BB67-467F-90C2-9847C52CE3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9479A7E-9DCA-41E5-AB50-24731D3246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5A85C5-51BA-4534-BA5A-378F0735FBF8}"/>
              </a:ext>
            </a:extLst>
          </p:cNvPr>
          <p:cNvSpPr>
            <a:spLocks noGrp="1"/>
          </p:cNvSpPr>
          <p:nvPr>
            <p:ph type="dt" sz="half" idx="10"/>
          </p:nvPr>
        </p:nvSpPr>
        <p:spPr/>
        <p:txBody>
          <a:bodyPr/>
          <a:lstStyle/>
          <a:p>
            <a:fld id="{E11C8D71-87EC-423F-AECD-9D2680533755}" type="datetimeFigureOut">
              <a:rPr lang="en-IN" smtClean="0"/>
              <a:t>30-01-2022</a:t>
            </a:fld>
            <a:endParaRPr lang="en-IN"/>
          </a:p>
        </p:txBody>
      </p:sp>
      <p:sp>
        <p:nvSpPr>
          <p:cNvPr id="5" name="Footer Placeholder 4">
            <a:extLst>
              <a:ext uri="{FF2B5EF4-FFF2-40B4-BE49-F238E27FC236}">
                <a16:creationId xmlns:a16="http://schemas.microsoft.com/office/drawing/2014/main" id="{2FEA4571-8F66-4B9D-9743-9260406A8E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DBEB7A-47CE-4096-92E7-9859B15015ED}"/>
              </a:ext>
            </a:extLst>
          </p:cNvPr>
          <p:cNvSpPr>
            <a:spLocks noGrp="1"/>
          </p:cNvSpPr>
          <p:nvPr>
            <p:ph type="sldNum" sz="quarter" idx="12"/>
          </p:nvPr>
        </p:nvSpPr>
        <p:spPr/>
        <p:txBody>
          <a:bodyPr/>
          <a:lstStyle/>
          <a:p>
            <a:fld id="{AFB3C54C-95AF-41F2-8020-05493EAB08BA}" type="slidenum">
              <a:rPr lang="en-IN" smtClean="0"/>
              <a:t>‹#›</a:t>
            </a:fld>
            <a:endParaRPr lang="en-IN"/>
          </a:p>
        </p:txBody>
      </p:sp>
    </p:spTree>
    <p:extLst>
      <p:ext uri="{BB962C8B-B14F-4D97-AF65-F5344CB8AC3E}">
        <p14:creationId xmlns:p14="http://schemas.microsoft.com/office/powerpoint/2010/main" val="2464549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1E36-E356-4740-A267-E831BFD5793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B06DCE-FD65-4A47-AE9F-3ACD261B00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CCCCC5-E226-4891-813C-9951E94194DB}"/>
              </a:ext>
            </a:extLst>
          </p:cNvPr>
          <p:cNvSpPr>
            <a:spLocks noGrp="1"/>
          </p:cNvSpPr>
          <p:nvPr>
            <p:ph type="dt" sz="half" idx="10"/>
          </p:nvPr>
        </p:nvSpPr>
        <p:spPr/>
        <p:txBody>
          <a:bodyPr/>
          <a:lstStyle/>
          <a:p>
            <a:fld id="{E11C8D71-87EC-423F-AECD-9D2680533755}" type="datetimeFigureOut">
              <a:rPr lang="en-IN" smtClean="0"/>
              <a:t>30-01-2022</a:t>
            </a:fld>
            <a:endParaRPr lang="en-IN"/>
          </a:p>
        </p:txBody>
      </p:sp>
      <p:sp>
        <p:nvSpPr>
          <p:cNvPr id="5" name="Footer Placeholder 4">
            <a:extLst>
              <a:ext uri="{FF2B5EF4-FFF2-40B4-BE49-F238E27FC236}">
                <a16:creationId xmlns:a16="http://schemas.microsoft.com/office/drawing/2014/main" id="{429895D3-356C-47A2-BD42-9BF529F57D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452AC3-65D5-481D-9DD4-A32ABC568FE1}"/>
              </a:ext>
            </a:extLst>
          </p:cNvPr>
          <p:cNvSpPr>
            <a:spLocks noGrp="1"/>
          </p:cNvSpPr>
          <p:nvPr>
            <p:ph type="sldNum" sz="quarter" idx="12"/>
          </p:nvPr>
        </p:nvSpPr>
        <p:spPr/>
        <p:txBody>
          <a:bodyPr/>
          <a:lstStyle/>
          <a:p>
            <a:fld id="{AFB3C54C-95AF-41F2-8020-05493EAB08BA}" type="slidenum">
              <a:rPr lang="en-IN" smtClean="0"/>
              <a:t>‹#›</a:t>
            </a:fld>
            <a:endParaRPr lang="en-IN"/>
          </a:p>
        </p:txBody>
      </p:sp>
    </p:spTree>
    <p:extLst>
      <p:ext uri="{BB962C8B-B14F-4D97-AF65-F5344CB8AC3E}">
        <p14:creationId xmlns:p14="http://schemas.microsoft.com/office/powerpoint/2010/main" val="2653993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48B302-578E-4E87-8346-5F5AFA9E1F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311FF3-C212-495D-901D-C37A631ADF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9288E5-1769-4B54-B684-70D1857DD6AF}"/>
              </a:ext>
            </a:extLst>
          </p:cNvPr>
          <p:cNvSpPr>
            <a:spLocks noGrp="1"/>
          </p:cNvSpPr>
          <p:nvPr>
            <p:ph type="dt" sz="half" idx="10"/>
          </p:nvPr>
        </p:nvSpPr>
        <p:spPr/>
        <p:txBody>
          <a:bodyPr/>
          <a:lstStyle/>
          <a:p>
            <a:fld id="{E11C8D71-87EC-423F-AECD-9D2680533755}" type="datetimeFigureOut">
              <a:rPr lang="en-IN" smtClean="0"/>
              <a:t>30-01-2022</a:t>
            </a:fld>
            <a:endParaRPr lang="en-IN"/>
          </a:p>
        </p:txBody>
      </p:sp>
      <p:sp>
        <p:nvSpPr>
          <p:cNvPr id="5" name="Footer Placeholder 4">
            <a:extLst>
              <a:ext uri="{FF2B5EF4-FFF2-40B4-BE49-F238E27FC236}">
                <a16:creationId xmlns:a16="http://schemas.microsoft.com/office/drawing/2014/main" id="{3CD161E8-AE66-48BA-94CE-6F0CE2FF1C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5E8F3D-FA46-4B14-8672-650CCCA09093}"/>
              </a:ext>
            </a:extLst>
          </p:cNvPr>
          <p:cNvSpPr>
            <a:spLocks noGrp="1"/>
          </p:cNvSpPr>
          <p:nvPr>
            <p:ph type="sldNum" sz="quarter" idx="12"/>
          </p:nvPr>
        </p:nvSpPr>
        <p:spPr/>
        <p:txBody>
          <a:bodyPr/>
          <a:lstStyle/>
          <a:p>
            <a:fld id="{AFB3C54C-95AF-41F2-8020-05493EAB08BA}" type="slidenum">
              <a:rPr lang="en-IN" smtClean="0"/>
              <a:t>‹#›</a:t>
            </a:fld>
            <a:endParaRPr lang="en-IN"/>
          </a:p>
        </p:txBody>
      </p:sp>
    </p:spTree>
    <p:extLst>
      <p:ext uri="{BB962C8B-B14F-4D97-AF65-F5344CB8AC3E}">
        <p14:creationId xmlns:p14="http://schemas.microsoft.com/office/powerpoint/2010/main" val="242460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9D0FC-C29B-4723-AACD-627AF5C720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11C7B3-EC4C-4047-BC67-D919B27F7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27DA81-C790-4BE6-8FBC-4F6597DEEB26}"/>
              </a:ext>
            </a:extLst>
          </p:cNvPr>
          <p:cNvSpPr>
            <a:spLocks noGrp="1"/>
          </p:cNvSpPr>
          <p:nvPr>
            <p:ph type="dt" sz="half" idx="10"/>
          </p:nvPr>
        </p:nvSpPr>
        <p:spPr/>
        <p:txBody>
          <a:bodyPr/>
          <a:lstStyle/>
          <a:p>
            <a:fld id="{E11C8D71-87EC-423F-AECD-9D2680533755}" type="datetimeFigureOut">
              <a:rPr lang="en-IN" smtClean="0"/>
              <a:t>30-01-2022</a:t>
            </a:fld>
            <a:endParaRPr lang="en-IN"/>
          </a:p>
        </p:txBody>
      </p:sp>
      <p:sp>
        <p:nvSpPr>
          <p:cNvPr id="5" name="Footer Placeholder 4">
            <a:extLst>
              <a:ext uri="{FF2B5EF4-FFF2-40B4-BE49-F238E27FC236}">
                <a16:creationId xmlns:a16="http://schemas.microsoft.com/office/drawing/2014/main" id="{0AF87A0B-5397-4B60-BC33-01DF1D5152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FEC556-1FA8-4A85-850C-41964C24F015}"/>
              </a:ext>
            </a:extLst>
          </p:cNvPr>
          <p:cNvSpPr>
            <a:spLocks noGrp="1"/>
          </p:cNvSpPr>
          <p:nvPr>
            <p:ph type="sldNum" sz="quarter" idx="12"/>
          </p:nvPr>
        </p:nvSpPr>
        <p:spPr/>
        <p:txBody>
          <a:bodyPr/>
          <a:lstStyle/>
          <a:p>
            <a:fld id="{AFB3C54C-95AF-41F2-8020-05493EAB08BA}" type="slidenum">
              <a:rPr lang="en-IN" smtClean="0"/>
              <a:t>‹#›</a:t>
            </a:fld>
            <a:endParaRPr lang="en-IN"/>
          </a:p>
        </p:txBody>
      </p:sp>
    </p:spTree>
    <p:extLst>
      <p:ext uri="{BB962C8B-B14F-4D97-AF65-F5344CB8AC3E}">
        <p14:creationId xmlns:p14="http://schemas.microsoft.com/office/powerpoint/2010/main" val="4056077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BFDF5-0DFD-4CA3-8F13-13C5194BD0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72CEBA8-A98A-44EC-BF92-10A48A0AFF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67245B-D682-4EFE-BC7A-697904CB65C7}"/>
              </a:ext>
            </a:extLst>
          </p:cNvPr>
          <p:cNvSpPr>
            <a:spLocks noGrp="1"/>
          </p:cNvSpPr>
          <p:nvPr>
            <p:ph type="dt" sz="half" idx="10"/>
          </p:nvPr>
        </p:nvSpPr>
        <p:spPr/>
        <p:txBody>
          <a:bodyPr/>
          <a:lstStyle/>
          <a:p>
            <a:fld id="{E11C8D71-87EC-423F-AECD-9D2680533755}" type="datetimeFigureOut">
              <a:rPr lang="en-IN" smtClean="0"/>
              <a:t>30-01-2022</a:t>
            </a:fld>
            <a:endParaRPr lang="en-IN"/>
          </a:p>
        </p:txBody>
      </p:sp>
      <p:sp>
        <p:nvSpPr>
          <p:cNvPr id="5" name="Footer Placeholder 4">
            <a:extLst>
              <a:ext uri="{FF2B5EF4-FFF2-40B4-BE49-F238E27FC236}">
                <a16:creationId xmlns:a16="http://schemas.microsoft.com/office/drawing/2014/main" id="{04D3E6D3-3754-4675-923A-10E4B63DB4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DFBC50-A909-4C6D-B1EF-C373210278C8}"/>
              </a:ext>
            </a:extLst>
          </p:cNvPr>
          <p:cNvSpPr>
            <a:spLocks noGrp="1"/>
          </p:cNvSpPr>
          <p:nvPr>
            <p:ph type="sldNum" sz="quarter" idx="12"/>
          </p:nvPr>
        </p:nvSpPr>
        <p:spPr/>
        <p:txBody>
          <a:bodyPr/>
          <a:lstStyle/>
          <a:p>
            <a:fld id="{AFB3C54C-95AF-41F2-8020-05493EAB08BA}" type="slidenum">
              <a:rPr lang="en-IN" smtClean="0"/>
              <a:t>‹#›</a:t>
            </a:fld>
            <a:endParaRPr lang="en-IN"/>
          </a:p>
        </p:txBody>
      </p:sp>
    </p:spTree>
    <p:extLst>
      <p:ext uri="{BB962C8B-B14F-4D97-AF65-F5344CB8AC3E}">
        <p14:creationId xmlns:p14="http://schemas.microsoft.com/office/powerpoint/2010/main" val="3048293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0EBE-E0D5-4F58-9DEB-F319960347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D9441E-38AD-4504-87DA-609C501B19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E2E9CD2-9875-4E22-B150-3CE4F88AD4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1430FDA-27E1-4E15-99AF-AF072448D8E2}"/>
              </a:ext>
            </a:extLst>
          </p:cNvPr>
          <p:cNvSpPr>
            <a:spLocks noGrp="1"/>
          </p:cNvSpPr>
          <p:nvPr>
            <p:ph type="dt" sz="half" idx="10"/>
          </p:nvPr>
        </p:nvSpPr>
        <p:spPr/>
        <p:txBody>
          <a:bodyPr/>
          <a:lstStyle/>
          <a:p>
            <a:fld id="{E11C8D71-87EC-423F-AECD-9D2680533755}" type="datetimeFigureOut">
              <a:rPr lang="en-IN" smtClean="0"/>
              <a:t>30-01-2022</a:t>
            </a:fld>
            <a:endParaRPr lang="en-IN"/>
          </a:p>
        </p:txBody>
      </p:sp>
      <p:sp>
        <p:nvSpPr>
          <p:cNvPr id="6" name="Footer Placeholder 5">
            <a:extLst>
              <a:ext uri="{FF2B5EF4-FFF2-40B4-BE49-F238E27FC236}">
                <a16:creationId xmlns:a16="http://schemas.microsoft.com/office/drawing/2014/main" id="{7FF6A74A-66CC-47A1-979A-0FCEC5D8F0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F35A6B-EF7F-4043-A2D8-D553200872AB}"/>
              </a:ext>
            </a:extLst>
          </p:cNvPr>
          <p:cNvSpPr>
            <a:spLocks noGrp="1"/>
          </p:cNvSpPr>
          <p:nvPr>
            <p:ph type="sldNum" sz="quarter" idx="12"/>
          </p:nvPr>
        </p:nvSpPr>
        <p:spPr/>
        <p:txBody>
          <a:bodyPr/>
          <a:lstStyle/>
          <a:p>
            <a:fld id="{AFB3C54C-95AF-41F2-8020-05493EAB08BA}" type="slidenum">
              <a:rPr lang="en-IN" smtClean="0"/>
              <a:t>‹#›</a:t>
            </a:fld>
            <a:endParaRPr lang="en-IN"/>
          </a:p>
        </p:txBody>
      </p:sp>
    </p:spTree>
    <p:extLst>
      <p:ext uri="{BB962C8B-B14F-4D97-AF65-F5344CB8AC3E}">
        <p14:creationId xmlns:p14="http://schemas.microsoft.com/office/powerpoint/2010/main" val="1132817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98CA3-9769-4926-8633-675334E74D6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365AD4-C05E-4C6B-B3DD-0A77A3ADFD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138029-F7E7-4228-8DE7-22DEB4A801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6412A01-95C6-4656-9BA1-CF2B77AA55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4D7ABE-6AC3-4108-B9B2-1B460871E2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CA61B3D-577C-4E48-AEA3-85DB1C54E69E}"/>
              </a:ext>
            </a:extLst>
          </p:cNvPr>
          <p:cNvSpPr>
            <a:spLocks noGrp="1"/>
          </p:cNvSpPr>
          <p:nvPr>
            <p:ph type="dt" sz="half" idx="10"/>
          </p:nvPr>
        </p:nvSpPr>
        <p:spPr/>
        <p:txBody>
          <a:bodyPr/>
          <a:lstStyle/>
          <a:p>
            <a:fld id="{E11C8D71-87EC-423F-AECD-9D2680533755}" type="datetimeFigureOut">
              <a:rPr lang="en-IN" smtClean="0"/>
              <a:t>30-01-2022</a:t>
            </a:fld>
            <a:endParaRPr lang="en-IN"/>
          </a:p>
        </p:txBody>
      </p:sp>
      <p:sp>
        <p:nvSpPr>
          <p:cNvPr id="8" name="Footer Placeholder 7">
            <a:extLst>
              <a:ext uri="{FF2B5EF4-FFF2-40B4-BE49-F238E27FC236}">
                <a16:creationId xmlns:a16="http://schemas.microsoft.com/office/drawing/2014/main" id="{7EB29016-62E4-48BE-A184-ED83FC76EF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99B67BC-60F4-4310-8DDC-C7C634DE9822}"/>
              </a:ext>
            </a:extLst>
          </p:cNvPr>
          <p:cNvSpPr>
            <a:spLocks noGrp="1"/>
          </p:cNvSpPr>
          <p:nvPr>
            <p:ph type="sldNum" sz="quarter" idx="12"/>
          </p:nvPr>
        </p:nvSpPr>
        <p:spPr/>
        <p:txBody>
          <a:bodyPr/>
          <a:lstStyle/>
          <a:p>
            <a:fld id="{AFB3C54C-95AF-41F2-8020-05493EAB08BA}" type="slidenum">
              <a:rPr lang="en-IN" smtClean="0"/>
              <a:t>‹#›</a:t>
            </a:fld>
            <a:endParaRPr lang="en-IN"/>
          </a:p>
        </p:txBody>
      </p:sp>
    </p:spTree>
    <p:extLst>
      <p:ext uri="{BB962C8B-B14F-4D97-AF65-F5344CB8AC3E}">
        <p14:creationId xmlns:p14="http://schemas.microsoft.com/office/powerpoint/2010/main" val="1429357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5DEC4-499E-40A1-8A91-7DB62837117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029D6B7-ABA1-43DF-8AAD-802D3810C049}"/>
              </a:ext>
            </a:extLst>
          </p:cNvPr>
          <p:cNvSpPr>
            <a:spLocks noGrp="1"/>
          </p:cNvSpPr>
          <p:nvPr>
            <p:ph type="dt" sz="half" idx="10"/>
          </p:nvPr>
        </p:nvSpPr>
        <p:spPr/>
        <p:txBody>
          <a:bodyPr/>
          <a:lstStyle/>
          <a:p>
            <a:fld id="{E11C8D71-87EC-423F-AECD-9D2680533755}" type="datetimeFigureOut">
              <a:rPr lang="en-IN" smtClean="0"/>
              <a:t>30-01-2022</a:t>
            </a:fld>
            <a:endParaRPr lang="en-IN"/>
          </a:p>
        </p:txBody>
      </p:sp>
      <p:sp>
        <p:nvSpPr>
          <p:cNvPr id="4" name="Footer Placeholder 3">
            <a:extLst>
              <a:ext uri="{FF2B5EF4-FFF2-40B4-BE49-F238E27FC236}">
                <a16:creationId xmlns:a16="http://schemas.microsoft.com/office/drawing/2014/main" id="{D9487D32-343C-4A54-A769-CACC8861C3A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2DD1DBE-EEF8-43D4-98A9-7133FA3018F7}"/>
              </a:ext>
            </a:extLst>
          </p:cNvPr>
          <p:cNvSpPr>
            <a:spLocks noGrp="1"/>
          </p:cNvSpPr>
          <p:nvPr>
            <p:ph type="sldNum" sz="quarter" idx="12"/>
          </p:nvPr>
        </p:nvSpPr>
        <p:spPr/>
        <p:txBody>
          <a:bodyPr/>
          <a:lstStyle/>
          <a:p>
            <a:fld id="{AFB3C54C-95AF-41F2-8020-05493EAB08BA}" type="slidenum">
              <a:rPr lang="en-IN" smtClean="0"/>
              <a:t>‹#›</a:t>
            </a:fld>
            <a:endParaRPr lang="en-IN"/>
          </a:p>
        </p:txBody>
      </p:sp>
    </p:spTree>
    <p:extLst>
      <p:ext uri="{BB962C8B-B14F-4D97-AF65-F5344CB8AC3E}">
        <p14:creationId xmlns:p14="http://schemas.microsoft.com/office/powerpoint/2010/main" val="339934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1D8D69-4D16-45DB-8BA3-D5FE5DC006BF}"/>
              </a:ext>
            </a:extLst>
          </p:cNvPr>
          <p:cNvSpPr>
            <a:spLocks noGrp="1"/>
          </p:cNvSpPr>
          <p:nvPr>
            <p:ph type="dt" sz="half" idx="10"/>
          </p:nvPr>
        </p:nvSpPr>
        <p:spPr/>
        <p:txBody>
          <a:bodyPr/>
          <a:lstStyle/>
          <a:p>
            <a:fld id="{E11C8D71-87EC-423F-AECD-9D2680533755}" type="datetimeFigureOut">
              <a:rPr lang="en-IN" smtClean="0"/>
              <a:t>30-01-2022</a:t>
            </a:fld>
            <a:endParaRPr lang="en-IN"/>
          </a:p>
        </p:txBody>
      </p:sp>
      <p:sp>
        <p:nvSpPr>
          <p:cNvPr id="3" name="Footer Placeholder 2">
            <a:extLst>
              <a:ext uri="{FF2B5EF4-FFF2-40B4-BE49-F238E27FC236}">
                <a16:creationId xmlns:a16="http://schemas.microsoft.com/office/drawing/2014/main" id="{CEFBE8B4-0C8A-405A-B7B4-468C93B16FA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A6B03CA-27BC-455F-9489-0658F48162A1}"/>
              </a:ext>
            </a:extLst>
          </p:cNvPr>
          <p:cNvSpPr>
            <a:spLocks noGrp="1"/>
          </p:cNvSpPr>
          <p:nvPr>
            <p:ph type="sldNum" sz="quarter" idx="12"/>
          </p:nvPr>
        </p:nvSpPr>
        <p:spPr/>
        <p:txBody>
          <a:bodyPr/>
          <a:lstStyle/>
          <a:p>
            <a:fld id="{AFB3C54C-95AF-41F2-8020-05493EAB08BA}" type="slidenum">
              <a:rPr lang="en-IN" smtClean="0"/>
              <a:t>‹#›</a:t>
            </a:fld>
            <a:endParaRPr lang="en-IN"/>
          </a:p>
        </p:txBody>
      </p:sp>
    </p:spTree>
    <p:extLst>
      <p:ext uri="{BB962C8B-B14F-4D97-AF65-F5344CB8AC3E}">
        <p14:creationId xmlns:p14="http://schemas.microsoft.com/office/powerpoint/2010/main" val="30064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9160-3403-4D57-AB97-5F29E41C21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808F0E9-F433-46DC-8BB3-566EE87A2B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E9713E6-2740-4547-9117-8AE1ADE241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6B8BE7-2F33-416A-9E06-CF4C36A0547D}"/>
              </a:ext>
            </a:extLst>
          </p:cNvPr>
          <p:cNvSpPr>
            <a:spLocks noGrp="1"/>
          </p:cNvSpPr>
          <p:nvPr>
            <p:ph type="dt" sz="half" idx="10"/>
          </p:nvPr>
        </p:nvSpPr>
        <p:spPr/>
        <p:txBody>
          <a:bodyPr/>
          <a:lstStyle/>
          <a:p>
            <a:fld id="{E11C8D71-87EC-423F-AECD-9D2680533755}" type="datetimeFigureOut">
              <a:rPr lang="en-IN" smtClean="0"/>
              <a:t>30-01-2022</a:t>
            </a:fld>
            <a:endParaRPr lang="en-IN"/>
          </a:p>
        </p:txBody>
      </p:sp>
      <p:sp>
        <p:nvSpPr>
          <p:cNvPr id="6" name="Footer Placeholder 5">
            <a:extLst>
              <a:ext uri="{FF2B5EF4-FFF2-40B4-BE49-F238E27FC236}">
                <a16:creationId xmlns:a16="http://schemas.microsoft.com/office/drawing/2014/main" id="{748F0E13-3C75-4677-83C7-1A648368E1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E61FDD-C7A8-49DD-8ABE-976C993F8444}"/>
              </a:ext>
            </a:extLst>
          </p:cNvPr>
          <p:cNvSpPr>
            <a:spLocks noGrp="1"/>
          </p:cNvSpPr>
          <p:nvPr>
            <p:ph type="sldNum" sz="quarter" idx="12"/>
          </p:nvPr>
        </p:nvSpPr>
        <p:spPr/>
        <p:txBody>
          <a:bodyPr/>
          <a:lstStyle/>
          <a:p>
            <a:fld id="{AFB3C54C-95AF-41F2-8020-05493EAB08BA}" type="slidenum">
              <a:rPr lang="en-IN" smtClean="0"/>
              <a:t>‹#›</a:t>
            </a:fld>
            <a:endParaRPr lang="en-IN"/>
          </a:p>
        </p:txBody>
      </p:sp>
    </p:spTree>
    <p:extLst>
      <p:ext uri="{BB962C8B-B14F-4D97-AF65-F5344CB8AC3E}">
        <p14:creationId xmlns:p14="http://schemas.microsoft.com/office/powerpoint/2010/main" val="2309633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E667-3568-45F8-9F28-0BE048490E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16C44BD-B77D-45C0-88DF-9886AB4A15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0BA7993-A8C6-4CB6-ABFC-20B6DC87BD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F8BB6D-3CD9-474F-990F-B94CB074D50E}"/>
              </a:ext>
            </a:extLst>
          </p:cNvPr>
          <p:cNvSpPr>
            <a:spLocks noGrp="1"/>
          </p:cNvSpPr>
          <p:nvPr>
            <p:ph type="dt" sz="half" idx="10"/>
          </p:nvPr>
        </p:nvSpPr>
        <p:spPr/>
        <p:txBody>
          <a:bodyPr/>
          <a:lstStyle/>
          <a:p>
            <a:fld id="{E11C8D71-87EC-423F-AECD-9D2680533755}" type="datetimeFigureOut">
              <a:rPr lang="en-IN" smtClean="0"/>
              <a:t>30-01-2022</a:t>
            </a:fld>
            <a:endParaRPr lang="en-IN"/>
          </a:p>
        </p:txBody>
      </p:sp>
      <p:sp>
        <p:nvSpPr>
          <p:cNvPr id="6" name="Footer Placeholder 5">
            <a:extLst>
              <a:ext uri="{FF2B5EF4-FFF2-40B4-BE49-F238E27FC236}">
                <a16:creationId xmlns:a16="http://schemas.microsoft.com/office/drawing/2014/main" id="{01A69113-8259-4F3D-BF1E-ED2BFEED63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E54E6A-1D11-408A-9DA8-A77C5A65BAF3}"/>
              </a:ext>
            </a:extLst>
          </p:cNvPr>
          <p:cNvSpPr>
            <a:spLocks noGrp="1"/>
          </p:cNvSpPr>
          <p:nvPr>
            <p:ph type="sldNum" sz="quarter" idx="12"/>
          </p:nvPr>
        </p:nvSpPr>
        <p:spPr/>
        <p:txBody>
          <a:bodyPr/>
          <a:lstStyle/>
          <a:p>
            <a:fld id="{AFB3C54C-95AF-41F2-8020-05493EAB08BA}" type="slidenum">
              <a:rPr lang="en-IN" smtClean="0"/>
              <a:t>‹#›</a:t>
            </a:fld>
            <a:endParaRPr lang="en-IN"/>
          </a:p>
        </p:txBody>
      </p:sp>
    </p:spTree>
    <p:extLst>
      <p:ext uri="{BB962C8B-B14F-4D97-AF65-F5344CB8AC3E}">
        <p14:creationId xmlns:p14="http://schemas.microsoft.com/office/powerpoint/2010/main" val="3089851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D6879C-9762-4CE7-803D-4FCB2C2884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F4CE24-1F64-41BD-86A0-4F03D79166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202772-3500-4BDD-A742-D452F356C9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1C8D71-87EC-423F-AECD-9D2680533755}" type="datetimeFigureOut">
              <a:rPr lang="en-IN" smtClean="0"/>
              <a:t>30-01-2022</a:t>
            </a:fld>
            <a:endParaRPr lang="en-IN"/>
          </a:p>
        </p:txBody>
      </p:sp>
      <p:sp>
        <p:nvSpPr>
          <p:cNvPr id="5" name="Footer Placeholder 4">
            <a:extLst>
              <a:ext uri="{FF2B5EF4-FFF2-40B4-BE49-F238E27FC236}">
                <a16:creationId xmlns:a16="http://schemas.microsoft.com/office/drawing/2014/main" id="{180F0847-549A-4980-AA83-8B0DB1017F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1EC29F9-6CE3-41B1-B51E-D2375C3F3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B3C54C-95AF-41F2-8020-05493EAB08BA}" type="slidenum">
              <a:rPr lang="en-IN" smtClean="0"/>
              <a:t>‹#›</a:t>
            </a:fld>
            <a:endParaRPr lang="en-IN"/>
          </a:p>
        </p:txBody>
      </p:sp>
    </p:spTree>
    <p:extLst>
      <p:ext uri="{BB962C8B-B14F-4D97-AF65-F5344CB8AC3E}">
        <p14:creationId xmlns:p14="http://schemas.microsoft.com/office/powerpoint/2010/main" val="679303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control panel&#10;&#10;Description automatically generated with low confidence">
            <a:extLst>
              <a:ext uri="{FF2B5EF4-FFF2-40B4-BE49-F238E27FC236}">
                <a16:creationId xmlns:a16="http://schemas.microsoft.com/office/drawing/2014/main" id="{5CB8C66C-C94C-4944-806C-8F56506DFA7E}"/>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FA34397E-FE0C-47C6-B87A-D5D9CB0CC08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5100" dirty="0">
                <a:solidFill>
                  <a:srgbClr val="FFFFFF"/>
                </a:solidFill>
              </a:rPr>
              <a:t>Machine Learning-Based Model to Predict the Disease Severity and Outcome in Covid-19 Patients</a:t>
            </a:r>
          </a:p>
        </p:txBody>
      </p:sp>
    </p:spTree>
    <p:extLst>
      <p:ext uri="{BB962C8B-B14F-4D97-AF65-F5344CB8AC3E}">
        <p14:creationId xmlns:p14="http://schemas.microsoft.com/office/powerpoint/2010/main" val="188806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58FA7-7DB0-4599-9544-B34A79147305}"/>
              </a:ext>
            </a:extLst>
          </p:cNvPr>
          <p:cNvSpPr>
            <a:spLocks noGrp="1"/>
          </p:cNvSpPr>
          <p:nvPr>
            <p:ph type="title"/>
          </p:nvPr>
        </p:nvSpPr>
        <p:spPr/>
        <p:txBody>
          <a:bodyPr/>
          <a:lstStyle/>
          <a:p>
            <a:endParaRPr lang="en-IN"/>
          </a:p>
        </p:txBody>
      </p:sp>
      <p:pic>
        <p:nvPicPr>
          <p:cNvPr id="4" name="WhatsApp Video 2022-01-30 at 2.00.09 PM">
            <a:hlinkClick r:id="" action="ppaction://media"/>
            <a:extLst>
              <a:ext uri="{FF2B5EF4-FFF2-40B4-BE49-F238E27FC236}">
                <a16:creationId xmlns:a16="http://schemas.microsoft.com/office/drawing/2014/main" id="{22665358-D597-47B7-A52A-F6E4A24C7FF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58056" y="346075"/>
            <a:ext cx="10873543" cy="61162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076707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4286" mute="1">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keyboard&#10;&#10;Description automatically generated with medium confidence">
            <a:extLst>
              <a:ext uri="{FF2B5EF4-FFF2-40B4-BE49-F238E27FC236}">
                <a16:creationId xmlns:a16="http://schemas.microsoft.com/office/drawing/2014/main" id="{67BCB051-E23E-43D4-B134-F6DD927545C6}"/>
              </a:ext>
            </a:extLst>
          </p:cNvPr>
          <p:cNvPicPr>
            <a:picLocks noChangeAspect="1"/>
          </p:cNvPicPr>
          <p:nvPr/>
        </p:nvPicPr>
        <p:blipFill rotWithShape="1">
          <a:blip r:embed="rId2">
            <a:extLst>
              <a:ext uri="{28A0092B-C50C-407E-A947-70E740481C1C}">
                <a14:useLocalDpi xmlns:a14="http://schemas.microsoft.com/office/drawing/2010/main" val="0"/>
              </a:ext>
            </a:extLst>
          </a:blip>
          <a:srcRect t="15224" r="9091" b="16594"/>
          <a:stretch/>
        </p:blipFill>
        <p:spPr>
          <a:xfrm>
            <a:off x="20" y="1"/>
            <a:ext cx="12191980" cy="6857999"/>
          </a:xfrm>
          <a:prstGeom prst="rect">
            <a:avLst/>
          </a:prstGeom>
        </p:spPr>
      </p:pic>
      <p:sp>
        <p:nvSpPr>
          <p:cNvPr id="24" name="Rectangle 1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12E653-E6F4-4A69-8829-D601F26F1877}"/>
              </a:ext>
            </a:extLst>
          </p:cNvPr>
          <p:cNvSpPr>
            <a:spLocks noGrp="1"/>
          </p:cNvSpPr>
          <p:nvPr>
            <p:ph type="title"/>
          </p:nvPr>
        </p:nvSpPr>
        <p:spPr>
          <a:xfrm>
            <a:off x="594804" y="640263"/>
            <a:ext cx="6619811" cy="1344975"/>
          </a:xfrm>
        </p:spPr>
        <p:txBody>
          <a:bodyPr>
            <a:normAutofit/>
          </a:bodyPr>
          <a:lstStyle/>
          <a:p>
            <a:r>
              <a:rPr lang="en-IN" sz="4000"/>
              <a:t>Related Work</a:t>
            </a:r>
          </a:p>
        </p:txBody>
      </p:sp>
      <p:sp>
        <p:nvSpPr>
          <p:cNvPr id="3" name="Content Placeholder 2">
            <a:extLst>
              <a:ext uri="{FF2B5EF4-FFF2-40B4-BE49-F238E27FC236}">
                <a16:creationId xmlns:a16="http://schemas.microsoft.com/office/drawing/2014/main" id="{16BA687E-F40E-4F84-8DD7-123E0FA2C56C}"/>
              </a:ext>
            </a:extLst>
          </p:cNvPr>
          <p:cNvSpPr>
            <a:spLocks noGrp="1"/>
          </p:cNvSpPr>
          <p:nvPr>
            <p:ph idx="1"/>
          </p:nvPr>
        </p:nvSpPr>
        <p:spPr>
          <a:xfrm>
            <a:off x="594109" y="2121763"/>
            <a:ext cx="6620505" cy="3773010"/>
          </a:xfrm>
        </p:spPr>
        <p:txBody>
          <a:bodyPr>
            <a:normAutofit/>
          </a:bodyPr>
          <a:lstStyle/>
          <a:p>
            <a:pPr marL="0" indent="0">
              <a:buNone/>
            </a:pPr>
            <a:r>
              <a:rPr lang="en-IN" sz="2400"/>
              <a:t>We will analyse the outbreak of coronavirus across various regions, visualize them using charts and graphs and predict the number of upcoming cases for the next 10 days using Linear Regression and SVM model in Python.</a:t>
            </a:r>
          </a:p>
        </p:txBody>
      </p:sp>
    </p:spTree>
    <p:extLst>
      <p:ext uri="{BB962C8B-B14F-4D97-AF65-F5344CB8AC3E}">
        <p14:creationId xmlns:p14="http://schemas.microsoft.com/office/powerpoint/2010/main" val="206509835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indoor&#10;&#10;Description automatically generated">
            <a:extLst>
              <a:ext uri="{FF2B5EF4-FFF2-40B4-BE49-F238E27FC236}">
                <a16:creationId xmlns:a16="http://schemas.microsoft.com/office/drawing/2014/main" id="{5F8CA74F-57BB-4B57-88C9-5805AC276EB2}"/>
              </a:ext>
            </a:extLst>
          </p:cNvPr>
          <p:cNvPicPr>
            <a:picLocks noChangeAspect="1"/>
          </p:cNvPicPr>
          <p:nvPr/>
        </p:nvPicPr>
        <p:blipFill rotWithShape="1">
          <a:blip r:embed="rId2">
            <a:extLst>
              <a:ext uri="{28A0092B-C50C-407E-A947-70E740481C1C}">
                <a14:useLocalDpi xmlns:a14="http://schemas.microsoft.com/office/drawing/2010/main" val="0"/>
              </a:ext>
            </a:extLst>
          </a:blip>
          <a:srcRect l="3416" r="-1" b="-1"/>
          <a:stretch/>
        </p:blipFill>
        <p:spPr>
          <a:xfrm>
            <a:off x="2522356"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3057BD-E7FD-459A-8BE3-FB6C8F3E5A7A}"/>
              </a:ext>
            </a:extLst>
          </p:cNvPr>
          <p:cNvSpPr>
            <a:spLocks noGrp="1"/>
          </p:cNvSpPr>
          <p:nvPr>
            <p:ph type="title"/>
          </p:nvPr>
        </p:nvSpPr>
        <p:spPr>
          <a:xfrm>
            <a:off x="838200" y="365125"/>
            <a:ext cx="3822189" cy="1899912"/>
          </a:xfrm>
        </p:spPr>
        <p:txBody>
          <a:bodyPr>
            <a:normAutofit/>
          </a:bodyPr>
          <a:lstStyle/>
          <a:p>
            <a:r>
              <a:rPr lang="en-IN" sz="4000"/>
              <a:t>Conclusion</a:t>
            </a:r>
          </a:p>
        </p:txBody>
      </p:sp>
      <p:sp>
        <p:nvSpPr>
          <p:cNvPr id="3" name="Content Placeholder 2">
            <a:extLst>
              <a:ext uri="{FF2B5EF4-FFF2-40B4-BE49-F238E27FC236}">
                <a16:creationId xmlns:a16="http://schemas.microsoft.com/office/drawing/2014/main" id="{08CD1383-9302-4B7B-A350-94C6079259A9}"/>
              </a:ext>
            </a:extLst>
          </p:cNvPr>
          <p:cNvSpPr>
            <a:spLocks noGrp="1"/>
          </p:cNvSpPr>
          <p:nvPr>
            <p:ph idx="1"/>
          </p:nvPr>
        </p:nvSpPr>
        <p:spPr>
          <a:xfrm>
            <a:off x="838200" y="2434201"/>
            <a:ext cx="3822189" cy="3742762"/>
          </a:xfrm>
        </p:spPr>
        <p:txBody>
          <a:bodyPr>
            <a:normAutofit/>
          </a:bodyPr>
          <a:lstStyle/>
          <a:p>
            <a:pPr marL="0" indent="0">
              <a:buNone/>
            </a:pPr>
            <a:r>
              <a:rPr lang="en-IN" sz="1400"/>
              <a:t>COVID-19 is still an unclear infectious disease, which means we can only obtain an accurate SEIR prediction after the outbreak ends. The outbreak spreads are largely influenced by each country’s policy and social responsibility. As data transparency is crucial inside the government, it is also our responsibility not to spread unverified news and to remain calm in this situation. </a:t>
            </a:r>
          </a:p>
          <a:p>
            <a:pPr marL="0" indent="0">
              <a:buNone/>
            </a:pPr>
            <a:r>
              <a:rPr lang="en-IN" sz="1400"/>
              <a:t> The Machine Learning-Based Model to Predict the Disease Severity and Outcome in Covid-19 Patients project has shown the importance of information dissemination that can help in improving response time, and help planning in advance to help reduce risk. Further studies need to be done to help contain the outbreak as soon as possible.</a:t>
            </a:r>
          </a:p>
        </p:txBody>
      </p:sp>
    </p:spTree>
    <p:extLst>
      <p:ext uri="{BB962C8B-B14F-4D97-AF65-F5344CB8AC3E}">
        <p14:creationId xmlns:p14="http://schemas.microsoft.com/office/powerpoint/2010/main" val="365063531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night sky&#10;&#10;Description automatically generated">
            <a:extLst>
              <a:ext uri="{FF2B5EF4-FFF2-40B4-BE49-F238E27FC236}">
                <a16:creationId xmlns:a16="http://schemas.microsoft.com/office/drawing/2014/main" id="{C26C3E01-32AD-4634-955C-4C2227C04103}"/>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1399" b="41054"/>
          <a:stretch/>
        </p:blipFill>
        <p:spPr>
          <a:xfrm>
            <a:off x="20" y="1"/>
            <a:ext cx="12191980" cy="6857999"/>
          </a:xfrm>
          <a:prstGeom prst="rect">
            <a:avLst/>
          </a:prstGeom>
        </p:spPr>
      </p:pic>
      <p:sp>
        <p:nvSpPr>
          <p:cNvPr id="2" name="Title 1">
            <a:extLst>
              <a:ext uri="{FF2B5EF4-FFF2-40B4-BE49-F238E27FC236}">
                <a16:creationId xmlns:a16="http://schemas.microsoft.com/office/drawing/2014/main" id="{494A5542-824D-458A-BA1E-16231A67FDAB}"/>
              </a:ext>
            </a:extLst>
          </p:cNvPr>
          <p:cNvSpPr>
            <a:spLocks noGrp="1"/>
          </p:cNvSpPr>
          <p:nvPr>
            <p:ph type="title"/>
          </p:nvPr>
        </p:nvSpPr>
        <p:spPr>
          <a:xfrm>
            <a:off x="838199" y="1065862"/>
            <a:ext cx="6052955" cy="4726276"/>
          </a:xfrm>
        </p:spPr>
        <p:txBody>
          <a:bodyPr>
            <a:normAutofit/>
          </a:bodyPr>
          <a:lstStyle/>
          <a:p>
            <a:pPr algn="r"/>
            <a:r>
              <a:rPr lang="en-IN" sz="8000" dirty="0">
                <a:ln w="22225">
                  <a:solidFill>
                    <a:srgbClr val="FFFFFF"/>
                  </a:solidFill>
                </a:ln>
                <a:noFill/>
              </a:rPr>
              <a:t>Thank You</a:t>
            </a:r>
          </a:p>
        </p:txBody>
      </p:sp>
      <p:cxnSp>
        <p:nvCxnSpPr>
          <p:cNvPr id="14" name="Straight Connector 13">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E4D798BF-28CC-49EA-89C9-CAEBF7C01E39}"/>
              </a:ext>
            </a:extLst>
          </p:cNvPr>
          <p:cNvSpPr>
            <a:spLocks noGrp="1"/>
          </p:cNvSpPr>
          <p:nvPr>
            <p:ph idx="1"/>
          </p:nvPr>
        </p:nvSpPr>
        <p:spPr>
          <a:xfrm>
            <a:off x="7534641" y="1065862"/>
            <a:ext cx="3860002" cy="4726276"/>
          </a:xfrm>
        </p:spPr>
        <p:txBody>
          <a:bodyPr anchor="ctr">
            <a:normAutofit/>
          </a:bodyPr>
          <a:lstStyle/>
          <a:p>
            <a:endParaRPr lang="en-US" sz="2000" dirty="0">
              <a:solidFill>
                <a:srgbClr val="FFFFFF"/>
              </a:solidFill>
            </a:endParaRPr>
          </a:p>
          <a:p>
            <a:endParaRPr lang="en-US" sz="2000" dirty="0">
              <a:solidFill>
                <a:srgbClr val="FFFFFF"/>
              </a:solidFill>
            </a:endParaRPr>
          </a:p>
          <a:p>
            <a:endParaRPr lang="en-US" sz="2000" dirty="0">
              <a:solidFill>
                <a:srgbClr val="FFFFFF"/>
              </a:solidFill>
            </a:endParaRPr>
          </a:p>
          <a:p>
            <a:endParaRPr lang="en-US" sz="2000" dirty="0">
              <a:solidFill>
                <a:srgbClr val="FFFFFF"/>
              </a:solidFill>
            </a:endParaRPr>
          </a:p>
          <a:p>
            <a:endParaRPr lang="en-US" sz="2000" dirty="0">
              <a:solidFill>
                <a:srgbClr val="FFFFFF"/>
              </a:solidFill>
            </a:endParaRPr>
          </a:p>
          <a:p>
            <a:endParaRPr lang="en-US" sz="2000" dirty="0">
              <a:solidFill>
                <a:srgbClr val="FFFFFF"/>
              </a:solidFill>
            </a:endParaRPr>
          </a:p>
          <a:p>
            <a:endParaRPr lang="en-US" sz="2000" dirty="0">
              <a:solidFill>
                <a:srgbClr val="FFFFFF"/>
              </a:solidFill>
            </a:endParaRPr>
          </a:p>
          <a:p>
            <a:endParaRPr lang="en-US" sz="2000" dirty="0">
              <a:solidFill>
                <a:srgbClr val="FFFFFF"/>
              </a:solidFill>
            </a:endParaRPr>
          </a:p>
          <a:p>
            <a:endParaRPr lang="en-US" sz="2000" dirty="0">
              <a:solidFill>
                <a:srgbClr val="FFFFFF"/>
              </a:solidFill>
            </a:endParaRPr>
          </a:p>
          <a:p>
            <a:endParaRPr lang="en-US" sz="2000" dirty="0">
              <a:solidFill>
                <a:srgbClr val="FFFFFF"/>
              </a:solidFill>
            </a:endParaRPr>
          </a:p>
          <a:p>
            <a:r>
              <a:rPr lang="en-US" sz="2000" dirty="0">
                <a:solidFill>
                  <a:srgbClr val="FFFFFF"/>
                </a:solidFill>
              </a:rPr>
              <a:t>Presented By Ayana Rukasar</a:t>
            </a:r>
          </a:p>
        </p:txBody>
      </p:sp>
    </p:spTree>
    <p:extLst>
      <p:ext uri="{BB962C8B-B14F-4D97-AF65-F5344CB8AC3E}">
        <p14:creationId xmlns:p14="http://schemas.microsoft.com/office/powerpoint/2010/main" val="2428676817"/>
      </p:ext>
    </p:extLst>
  </p:cSld>
  <p:clrMapOvr>
    <a:overrideClrMapping bg1="dk1" tx1="lt1" bg2="dk2" tx2="lt2" accent1="accent1" accent2="accent2" accent3="accent3" accent4="accent4" accent5="accent5" accent6="accent6" hlink="hlink" folHlink="folHlink"/>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outdoor object, web&#10;&#10;Description automatically generated">
            <a:extLst>
              <a:ext uri="{FF2B5EF4-FFF2-40B4-BE49-F238E27FC236}">
                <a16:creationId xmlns:a16="http://schemas.microsoft.com/office/drawing/2014/main" id="{DE27FF6C-6B22-4AD4-8F15-9C11A781A688}"/>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1" y="10"/>
            <a:ext cx="12192000" cy="6857990"/>
          </a:xfrm>
          <a:prstGeom prst="rect">
            <a:avLst/>
          </a:prstGeom>
        </p:spPr>
      </p:pic>
      <p:sp>
        <p:nvSpPr>
          <p:cNvPr id="17"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A71233DC-DD58-4A84-BBB9-9DC573AF6AD5}"/>
              </a:ext>
            </a:extLst>
          </p:cNvPr>
          <p:cNvSpPr>
            <a:spLocks noGrp="1"/>
          </p:cNvSpPr>
          <p:nvPr>
            <p:ph type="title"/>
          </p:nvPr>
        </p:nvSpPr>
        <p:spPr>
          <a:xfrm>
            <a:off x="709448" y="1913950"/>
            <a:ext cx="4204137" cy="1342754"/>
          </a:xfrm>
        </p:spPr>
        <p:txBody>
          <a:bodyPr>
            <a:normAutofit/>
          </a:bodyPr>
          <a:lstStyle/>
          <a:p>
            <a:pPr algn="ctr"/>
            <a:r>
              <a:rPr lang="en-IN" sz="3600"/>
              <a:t>Agenda</a:t>
            </a:r>
          </a:p>
        </p:txBody>
      </p:sp>
      <p:cxnSp>
        <p:nvCxnSpPr>
          <p:cNvPr id="19" name="Straight Connector 18">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127583D-B956-47F9-844E-E09E27A3CC18}"/>
              </a:ext>
            </a:extLst>
          </p:cNvPr>
          <p:cNvSpPr>
            <a:spLocks noGrp="1"/>
          </p:cNvSpPr>
          <p:nvPr>
            <p:ph idx="1"/>
          </p:nvPr>
        </p:nvSpPr>
        <p:spPr>
          <a:xfrm>
            <a:off x="525516" y="3417573"/>
            <a:ext cx="4593021" cy="2619839"/>
          </a:xfrm>
        </p:spPr>
        <p:txBody>
          <a:bodyPr anchor="ctr">
            <a:normAutofit/>
          </a:bodyPr>
          <a:lstStyle/>
          <a:p>
            <a:r>
              <a:rPr lang="en-IN" sz="1800"/>
              <a:t>Introduction</a:t>
            </a:r>
          </a:p>
          <a:p>
            <a:r>
              <a:rPr lang="en-IN" sz="1800"/>
              <a:t>Problem Statement</a:t>
            </a:r>
          </a:p>
          <a:p>
            <a:r>
              <a:rPr lang="en-IN" sz="1800"/>
              <a:t>Literature Survey</a:t>
            </a:r>
          </a:p>
          <a:p>
            <a:r>
              <a:rPr lang="en-IN" sz="1800"/>
              <a:t>Objective</a:t>
            </a:r>
          </a:p>
          <a:p>
            <a:r>
              <a:rPr lang="en-IN" sz="1800"/>
              <a:t>Motivation</a:t>
            </a:r>
          </a:p>
          <a:p>
            <a:pPr marL="0" indent="0">
              <a:buNone/>
            </a:pPr>
            <a:endParaRPr lang="en-IN" sz="1800"/>
          </a:p>
          <a:p>
            <a:endParaRPr lang="en-IN" sz="1800"/>
          </a:p>
        </p:txBody>
      </p:sp>
    </p:spTree>
    <p:extLst>
      <p:ext uri="{BB962C8B-B14F-4D97-AF65-F5344CB8AC3E}">
        <p14:creationId xmlns:p14="http://schemas.microsoft.com/office/powerpoint/2010/main" val="251224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coelenterate, hydrozoan&#10;&#10;Description automatically generated">
            <a:extLst>
              <a:ext uri="{FF2B5EF4-FFF2-40B4-BE49-F238E27FC236}">
                <a16:creationId xmlns:a16="http://schemas.microsoft.com/office/drawing/2014/main" id="{05457B52-4E82-46CB-809D-665EEF797E02}"/>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7296" b="12174"/>
          <a:stretch/>
        </p:blipFill>
        <p:spPr>
          <a:xfrm>
            <a:off x="20" y="10"/>
            <a:ext cx="12191980" cy="6857990"/>
          </a:xfrm>
          <a:prstGeom prst="rect">
            <a:avLst/>
          </a:prstGeom>
        </p:spPr>
      </p:pic>
      <p:sp>
        <p:nvSpPr>
          <p:cNvPr id="24" name="Rectangle 19">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49206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4D0669-4930-47F0-8F23-C4BE756B9101}"/>
              </a:ext>
            </a:extLst>
          </p:cNvPr>
          <p:cNvSpPr>
            <a:spLocks noGrp="1"/>
          </p:cNvSpPr>
          <p:nvPr>
            <p:ph type="title"/>
          </p:nvPr>
        </p:nvSpPr>
        <p:spPr>
          <a:xfrm>
            <a:off x="7749985" y="640263"/>
            <a:ext cx="3759240" cy="1344975"/>
          </a:xfrm>
        </p:spPr>
        <p:txBody>
          <a:bodyPr>
            <a:normAutofit/>
          </a:bodyPr>
          <a:lstStyle/>
          <a:p>
            <a:r>
              <a:rPr lang="en-IN" sz="4000"/>
              <a:t>Introduction</a:t>
            </a:r>
          </a:p>
        </p:txBody>
      </p:sp>
      <p:sp>
        <p:nvSpPr>
          <p:cNvPr id="3" name="Content Placeholder 2">
            <a:extLst>
              <a:ext uri="{FF2B5EF4-FFF2-40B4-BE49-F238E27FC236}">
                <a16:creationId xmlns:a16="http://schemas.microsoft.com/office/drawing/2014/main" id="{B3B20D38-0DB9-42D2-8B62-EE083498B738}"/>
              </a:ext>
            </a:extLst>
          </p:cNvPr>
          <p:cNvSpPr>
            <a:spLocks noGrp="1"/>
          </p:cNvSpPr>
          <p:nvPr>
            <p:ph idx="1"/>
          </p:nvPr>
        </p:nvSpPr>
        <p:spPr>
          <a:xfrm>
            <a:off x="7749290" y="2121763"/>
            <a:ext cx="3764826" cy="3773010"/>
          </a:xfrm>
        </p:spPr>
        <p:txBody>
          <a:bodyPr>
            <a:normAutofit/>
          </a:bodyPr>
          <a:lstStyle/>
          <a:p>
            <a:pPr marL="0" indent="0">
              <a:buNone/>
            </a:pPr>
            <a:r>
              <a:rPr lang="en-IN" sz="1800" b="1" i="0">
                <a:effectLst/>
                <a:latin typeface="arial" panose="020B0604020202020204" pitchFamily="34" charset="0"/>
              </a:rPr>
              <a:t>Coronaviruses are a large family of viruses that are known to cause illness ranging from the common cold to more severe diseases such as Middle East Respiratory Syndrome (MERS) and Severe Acute Respiratory Syndrome (SARS)</a:t>
            </a:r>
            <a:r>
              <a:rPr lang="en-IN" sz="1800" b="0" i="0">
                <a:effectLst/>
                <a:latin typeface="arial" panose="020B0604020202020204" pitchFamily="34" charset="0"/>
              </a:rPr>
              <a:t>. A novel coronavirus (COVID-19) was identified in 2019 in Wuhan, China.</a:t>
            </a:r>
            <a:endParaRPr lang="en-IN" sz="1800"/>
          </a:p>
        </p:txBody>
      </p:sp>
    </p:spTree>
    <p:extLst>
      <p:ext uri="{BB962C8B-B14F-4D97-AF65-F5344CB8AC3E}">
        <p14:creationId xmlns:p14="http://schemas.microsoft.com/office/powerpoint/2010/main" val="126304139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1647B7-6E8F-4C19-9FF6-4D2C0118CE73}"/>
              </a:ext>
            </a:extLst>
          </p:cNvPr>
          <p:cNvSpPr>
            <a:spLocks noGrp="1"/>
          </p:cNvSpPr>
          <p:nvPr>
            <p:ph type="title"/>
          </p:nvPr>
        </p:nvSpPr>
        <p:spPr>
          <a:xfrm>
            <a:off x="594360" y="640263"/>
            <a:ext cx="3822192" cy="1344975"/>
          </a:xfrm>
        </p:spPr>
        <p:txBody>
          <a:bodyPr>
            <a:normAutofit/>
          </a:bodyPr>
          <a:lstStyle/>
          <a:p>
            <a:r>
              <a:rPr lang="en-IN" sz="3600">
                <a:solidFill>
                  <a:schemeClr val="bg1"/>
                </a:solidFill>
              </a:rPr>
              <a:t>Problem Statement </a:t>
            </a:r>
          </a:p>
        </p:txBody>
      </p:sp>
      <p:cxnSp>
        <p:nvCxnSpPr>
          <p:cNvPr id="17" name="Straight Connector 16">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6D99D8E-9BA6-4794-AE4B-61E6AFA086A6}"/>
              </a:ext>
            </a:extLst>
          </p:cNvPr>
          <p:cNvSpPr>
            <a:spLocks noGrp="1"/>
          </p:cNvSpPr>
          <p:nvPr>
            <p:ph idx="1"/>
          </p:nvPr>
        </p:nvSpPr>
        <p:spPr>
          <a:xfrm>
            <a:off x="593610" y="2121763"/>
            <a:ext cx="3822192" cy="3773010"/>
          </a:xfrm>
        </p:spPr>
        <p:txBody>
          <a:bodyPr>
            <a:normAutofit/>
          </a:bodyPr>
          <a:lstStyle/>
          <a:p>
            <a:pPr marL="0" indent="0">
              <a:buNone/>
            </a:pPr>
            <a:r>
              <a:rPr lang="en-IN" sz="1700">
                <a:solidFill>
                  <a:schemeClr val="bg1"/>
                </a:solidFill>
              </a:rPr>
              <a:t>Its 25th March Afternoon and India has reported its 9th death with 562 total confirmed cases due to COVID-19. Fresh cases from Manipur, Bihar, Gujrat, and Madhya Pradesh have been reported by the Union Ministry of Health and Family Welfare . As the coronavirus outbreak continues to spread in the country, the question that we as Indians are trying to answer is:</a:t>
            </a:r>
          </a:p>
          <a:p>
            <a:pPr marL="0" indent="0">
              <a:buNone/>
            </a:pPr>
            <a:r>
              <a:rPr lang="en-IN" sz="1700">
                <a:solidFill>
                  <a:schemeClr val="bg1"/>
                </a:solidFill>
              </a:rPr>
              <a:t>"Will India be able to tackle this pandemic or are we going to witness another Italy/ S.Korea/ Wuhan?"</a:t>
            </a:r>
          </a:p>
        </p:txBody>
      </p:sp>
      <p:pic>
        <p:nvPicPr>
          <p:cNvPr id="5" name="Picture 4" descr="Graphical user interface&#10;&#10;Description automatically generated">
            <a:extLst>
              <a:ext uri="{FF2B5EF4-FFF2-40B4-BE49-F238E27FC236}">
                <a16:creationId xmlns:a16="http://schemas.microsoft.com/office/drawing/2014/main" id="{21B0A3C1-7ED5-402A-A5DF-85CCDA5C4177}"/>
              </a:ext>
            </a:extLst>
          </p:cNvPr>
          <p:cNvPicPr>
            <a:picLocks noChangeAspect="1"/>
          </p:cNvPicPr>
          <p:nvPr/>
        </p:nvPicPr>
        <p:blipFill rotWithShape="1">
          <a:blip r:embed="rId2">
            <a:extLst>
              <a:ext uri="{28A0092B-C50C-407E-A947-70E740481C1C}">
                <a14:useLocalDpi xmlns:a14="http://schemas.microsoft.com/office/drawing/2010/main" val="0"/>
              </a:ext>
            </a:extLst>
          </a:blip>
          <a:srcRect t="14549" r="-1" b="1160"/>
          <a:stretch/>
        </p:blipFill>
        <p:spPr>
          <a:xfrm>
            <a:off x="5110716" y="1495516"/>
            <a:ext cx="6596652" cy="3711519"/>
          </a:xfrm>
          <a:prstGeom prst="rect">
            <a:avLst/>
          </a:prstGeom>
        </p:spPr>
      </p:pic>
    </p:spTree>
    <p:extLst>
      <p:ext uri="{BB962C8B-B14F-4D97-AF65-F5344CB8AC3E}">
        <p14:creationId xmlns:p14="http://schemas.microsoft.com/office/powerpoint/2010/main" val="4751942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F2AA3E-C714-4E8D-9F46-9E6FFF7FB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38328"/>
            <a:ext cx="11438793" cy="1577725"/>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96FD5A-49A8-4D22-9AE8-E862AC049293}"/>
              </a:ext>
            </a:extLst>
          </p:cNvPr>
          <p:cNvSpPr>
            <a:spLocks noGrp="1"/>
          </p:cNvSpPr>
          <p:nvPr>
            <p:ph type="title"/>
          </p:nvPr>
        </p:nvSpPr>
        <p:spPr>
          <a:xfrm>
            <a:off x="838200" y="467541"/>
            <a:ext cx="10515600" cy="1325563"/>
          </a:xfrm>
        </p:spPr>
        <p:txBody>
          <a:bodyPr>
            <a:normAutofit/>
          </a:bodyPr>
          <a:lstStyle/>
          <a:p>
            <a:r>
              <a:rPr lang="en-IN">
                <a:solidFill>
                  <a:schemeClr val="bg1"/>
                </a:solidFill>
              </a:rPr>
              <a:t>Literature Survey</a:t>
            </a:r>
          </a:p>
        </p:txBody>
      </p:sp>
      <p:graphicFrame>
        <p:nvGraphicFramePr>
          <p:cNvPr id="4" name="Table 4">
            <a:extLst>
              <a:ext uri="{FF2B5EF4-FFF2-40B4-BE49-F238E27FC236}">
                <a16:creationId xmlns:a16="http://schemas.microsoft.com/office/drawing/2014/main" id="{5411FE99-0848-491F-B4D3-4087352CF95E}"/>
              </a:ext>
            </a:extLst>
          </p:cNvPr>
          <p:cNvGraphicFramePr>
            <a:graphicFrameLocks noGrp="1"/>
          </p:cNvGraphicFramePr>
          <p:nvPr>
            <p:ph idx="1"/>
            <p:extLst>
              <p:ext uri="{D42A27DB-BD31-4B8C-83A1-F6EECF244321}">
                <p14:modId xmlns:p14="http://schemas.microsoft.com/office/powerpoint/2010/main" val="3602079484"/>
              </p:ext>
            </p:extLst>
          </p:nvPr>
        </p:nvGraphicFramePr>
        <p:xfrm>
          <a:off x="1247120" y="2281565"/>
          <a:ext cx="9697761" cy="3939310"/>
        </p:xfrm>
        <a:graphic>
          <a:graphicData uri="http://schemas.openxmlformats.org/drawingml/2006/table">
            <a:tbl>
              <a:tblPr firstRow="1" bandRow="1">
                <a:noFill/>
                <a:tableStyleId>{F5AB1C69-6EDB-4FF4-983F-18BD219EF322}</a:tableStyleId>
              </a:tblPr>
              <a:tblGrid>
                <a:gridCol w="2148455">
                  <a:extLst>
                    <a:ext uri="{9D8B030D-6E8A-4147-A177-3AD203B41FA5}">
                      <a16:colId xmlns:a16="http://schemas.microsoft.com/office/drawing/2014/main" val="2706168207"/>
                    </a:ext>
                  </a:extLst>
                </a:gridCol>
                <a:gridCol w="2799108">
                  <a:extLst>
                    <a:ext uri="{9D8B030D-6E8A-4147-A177-3AD203B41FA5}">
                      <a16:colId xmlns:a16="http://schemas.microsoft.com/office/drawing/2014/main" val="3543620157"/>
                    </a:ext>
                  </a:extLst>
                </a:gridCol>
                <a:gridCol w="2120260">
                  <a:extLst>
                    <a:ext uri="{9D8B030D-6E8A-4147-A177-3AD203B41FA5}">
                      <a16:colId xmlns:a16="http://schemas.microsoft.com/office/drawing/2014/main" val="2526472991"/>
                    </a:ext>
                  </a:extLst>
                </a:gridCol>
                <a:gridCol w="2629938">
                  <a:extLst>
                    <a:ext uri="{9D8B030D-6E8A-4147-A177-3AD203B41FA5}">
                      <a16:colId xmlns:a16="http://schemas.microsoft.com/office/drawing/2014/main" val="2764202147"/>
                    </a:ext>
                  </a:extLst>
                </a:gridCol>
              </a:tblGrid>
              <a:tr h="1091014">
                <a:tc>
                  <a:txBody>
                    <a:bodyPr/>
                    <a:lstStyle/>
                    <a:p>
                      <a:r>
                        <a:rPr lang="en-IN" sz="2200" b="1" dirty="0">
                          <a:solidFill>
                            <a:srgbClr val="FFFFFF"/>
                          </a:solidFill>
                        </a:rPr>
                        <a:t>Authors</a:t>
                      </a:r>
                    </a:p>
                  </a:txBody>
                  <a:tcPr marL="312313" marR="187388" marT="187388" marB="187388">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IN" sz="2200" b="1">
                          <a:solidFill>
                            <a:srgbClr val="FFFFFF"/>
                          </a:solidFill>
                        </a:rPr>
                        <a:t>Journal</a:t>
                      </a:r>
                    </a:p>
                  </a:txBody>
                  <a:tcPr marL="312313" marR="187388" marT="187388" marB="187388">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IN" sz="2200" b="1">
                          <a:solidFill>
                            <a:srgbClr val="FFFFFF"/>
                          </a:solidFill>
                        </a:rPr>
                        <a:t>Outbreak Infection</a:t>
                      </a:r>
                    </a:p>
                  </a:txBody>
                  <a:tcPr marL="312313" marR="187388" marT="187388" marB="187388">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IN" sz="2200" b="1">
                          <a:solidFill>
                            <a:srgbClr val="FFFFFF"/>
                          </a:solidFill>
                        </a:rPr>
                        <a:t>Machine Learning</a:t>
                      </a:r>
                    </a:p>
                  </a:txBody>
                  <a:tcPr marL="312313" marR="187388" marT="187388" marB="187388">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363949430"/>
                  </a:ext>
                </a:extLst>
              </a:tr>
              <a:tr h="1424148">
                <a:tc>
                  <a:txBody>
                    <a:bodyPr/>
                    <a:lstStyle/>
                    <a:p>
                      <a:r>
                        <a:rPr lang="en-IN" sz="2200" err="1">
                          <a:solidFill>
                            <a:schemeClr val="tx1">
                              <a:lumMod val="85000"/>
                              <a:lumOff val="15000"/>
                            </a:schemeClr>
                          </a:solidFill>
                        </a:rPr>
                        <a:t>Ruirui</a:t>
                      </a:r>
                      <a:r>
                        <a:rPr lang="en-IN" sz="2200">
                          <a:solidFill>
                            <a:schemeClr val="tx1">
                              <a:lumMod val="85000"/>
                              <a:lumOff val="15000"/>
                            </a:schemeClr>
                          </a:solidFill>
                        </a:rPr>
                        <a:t> Liang</a:t>
                      </a:r>
                    </a:p>
                  </a:txBody>
                  <a:tcPr marL="312313" marR="187388" marT="187388" marB="187388">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IN" sz="2200">
                          <a:solidFill>
                            <a:schemeClr val="tx1">
                              <a:lumMod val="85000"/>
                              <a:lumOff val="15000"/>
                            </a:schemeClr>
                          </a:solidFill>
                        </a:rPr>
                        <a:t>Transboundary and Emerging Diseases</a:t>
                      </a:r>
                    </a:p>
                  </a:txBody>
                  <a:tcPr marL="312313" marR="187388" marT="187388" marB="18738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IN" sz="2200">
                          <a:solidFill>
                            <a:schemeClr val="tx1">
                              <a:lumMod val="85000"/>
                              <a:lumOff val="15000"/>
                            </a:schemeClr>
                          </a:solidFill>
                        </a:rPr>
                        <a:t>Swine fever</a:t>
                      </a:r>
                    </a:p>
                  </a:txBody>
                  <a:tcPr marL="312313" marR="187388" marT="187388" marB="18738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IN" sz="2200">
                          <a:solidFill>
                            <a:schemeClr val="tx1">
                              <a:lumMod val="85000"/>
                              <a:lumOff val="15000"/>
                            </a:schemeClr>
                          </a:solidFill>
                        </a:rPr>
                        <a:t>Random Forest</a:t>
                      </a:r>
                    </a:p>
                  </a:txBody>
                  <a:tcPr marL="312313" marR="187388" marT="187388" marB="187388">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542471072"/>
                  </a:ext>
                </a:extLst>
              </a:tr>
              <a:tr h="1424148">
                <a:tc>
                  <a:txBody>
                    <a:bodyPr/>
                    <a:lstStyle/>
                    <a:p>
                      <a:r>
                        <a:rPr lang="en-IN" sz="2200">
                          <a:solidFill>
                            <a:schemeClr val="tx1">
                              <a:lumMod val="85000"/>
                              <a:lumOff val="15000"/>
                            </a:schemeClr>
                          </a:solidFill>
                        </a:rPr>
                        <a:t>R Gupta</a:t>
                      </a:r>
                    </a:p>
                  </a:txBody>
                  <a:tcPr marL="312313" marR="187388" marT="187388" marB="187388">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IN" sz="2200">
                          <a:solidFill>
                            <a:schemeClr val="tx1">
                              <a:lumMod val="85000"/>
                              <a:lumOff val="15000"/>
                            </a:schemeClr>
                          </a:solidFill>
                        </a:rPr>
                        <a:t>Infection Disease Modelling</a:t>
                      </a:r>
                    </a:p>
                  </a:txBody>
                  <a:tcPr marL="312313" marR="187388" marT="187388" marB="18738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IN" sz="2200">
                          <a:solidFill>
                            <a:schemeClr val="tx1">
                              <a:lumMod val="85000"/>
                              <a:lumOff val="15000"/>
                            </a:schemeClr>
                          </a:solidFill>
                        </a:rPr>
                        <a:t>Dengue</a:t>
                      </a:r>
                    </a:p>
                  </a:txBody>
                  <a:tcPr marL="312313" marR="187388" marT="187388" marB="18738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IN" sz="2200" dirty="0">
                          <a:solidFill>
                            <a:schemeClr val="tx1">
                              <a:lumMod val="85000"/>
                              <a:lumOff val="15000"/>
                            </a:schemeClr>
                          </a:solidFill>
                        </a:rPr>
                        <a:t>Classification &amp; Regression tree (CART)</a:t>
                      </a:r>
                    </a:p>
                  </a:txBody>
                  <a:tcPr marL="312313" marR="187388" marT="187388" marB="187388">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1783554526"/>
                  </a:ext>
                </a:extLst>
              </a:tr>
            </a:tbl>
          </a:graphicData>
        </a:graphic>
      </p:graphicFrame>
    </p:spTree>
    <p:extLst>
      <p:ext uri="{BB962C8B-B14F-4D97-AF65-F5344CB8AC3E}">
        <p14:creationId xmlns:p14="http://schemas.microsoft.com/office/powerpoint/2010/main" val="414216690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ext, electronics, indoor, computer&#10;&#10;Description automatically generated">
            <a:extLst>
              <a:ext uri="{FF2B5EF4-FFF2-40B4-BE49-F238E27FC236}">
                <a16:creationId xmlns:a16="http://schemas.microsoft.com/office/drawing/2014/main" id="{9AC4AC32-C985-4751-834A-BE5D6E4283FD}"/>
              </a:ext>
            </a:extLst>
          </p:cNvPr>
          <p:cNvPicPr>
            <a:picLocks noChangeAspect="1"/>
          </p:cNvPicPr>
          <p:nvPr/>
        </p:nvPicPr>
        <p:blipFill rotWithShape="1">
          <a:blip r:embed="rId2">
            <a:extLst>
              <a:ext uri="{28A0092B-C50C-407E-A947-70E740481C1C}">
                <a14:useLocalDpi xmlns:a14="http://schemas.microsoft.com/office/drawing/2010/main" val="0"/>
              </a:ext>
            </a:extLst>
          </a:blip>
          <a:srcRect t="6633" r="9091" b="16759"/>
          <a:stretch/>
        </p:blipFill>
        <p:spPr>
          <a:xfrm>
            <a:off x="20" y="1"/>
            <a:ext cx="12191980" cy="6857999"/>
          </a:xfrm>
          <a:prstGeom prst="rect">
            <a:avLst/>
          </a:prstGeom>
        </p:spPr>
      </p:pic>
      <p:sp>
        <p:nvSpPr>
          <p:cNvPr id="20" name="Rectangle 1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63C14E-D856-4C47-8D68-C4766D6EA181}"/>
              </a:ext>
            </a:extLst>
          </p:cNvPr>
          <p:cNvSpPr>
            <a:spLocks noGrp="1"/>
          </p:cNvSpPr>
          <p:nvPr>
            <p:ph type="title"/>
          </p:nvPr>
        </p:nvSpPr>
        <p:spPr>
          <a:xfrm>
            <a:off x="594804" y="640263"/>
            <a:ext cx="6619811" cy="1344975"/>
          </a:xfrm>
        </p:spPr>
        <p:txBody>
          <a:bodyPr>
            <a:normAutofit/>
          </a:bodyPr>
          <a:lstStyle/>
          <a:p>
            <a:r>
              <a:rPr lang="en-IN" sz="4000" dirty="0"/>
              <a:t>Objective of the Research</a:t>
            </a:r>
          </a:p>
        </p:txBody>
      </p:sp>
      <p:sp>
        <p:nvSpPr>
          <p:cNvPr id="3" name="Content Placeholder 2">
            <a:extLst>
              <a:ext uri="{FF2B5EF4-FFF2-40B4-BE49-F238E27FC236}">
                <a16:creationId xmlns:a16="http://schemas.microsoft.com/office/drawing/2014/main" id="{A9E56979-EFA7-4D57-9750-6ABFA8215024}"/>
              </a:ext>
            </a:extLst>
          </p:cNvPr>
          <p:cNvSpPr>
            <a:spLocks noGrp="1"/>
          </p:cNvSpPr>
          <p:nvPr>
            <p:ph idx="1"/>
          </p:nvPr>
        </p:nvSpPr>
        <p:spPr>
          <a:xfrm>
            <a:off x="594109" y="2121763"/>
            <a:ext cx="6620505" cy="3773010"/>
          </a:xfrm>
        </p:spPr>
        <p:txBody>
          <a:bodyPr>
            <a:normAutofit/>
          </a:bodyPr>
          <a:lstStyle/>
          <a:p>
            <a:pPr marL="0" indent="0">
              <a:buNone/>
            </a:pPr>
            <a:r>
              <a:rPr lang="en-IN" sz="2400"/>
              <a:t>We need a strong model that predicts how the virus could spread across different countries and regions. The goal of this task is to build a model that predicts the spread of the virus in the next 7 days.</a:t>
            </a:r>
          </a:p>
        </p:txBody>
      </p:sp>
    </p:spTree>
    <p:extLst>
      <p:ext uri="{BB962C8B-B14F-4D97-AF65-F5344CB8AC3E}">
        <p14:creationId xmlns:p14="http://schemas.microsoft.com/office/powerpoint/2010/main" val="43484376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andglass, close&#10;&#10;Description automatically generated">
            <a:extLst>
              <a:ext uri="{FF2B5EF4-FFF2-40B4-BE49-F238E27FC236}">
                <a16:creationId xmlns:a16="http://schemas.microsoft.com/office/drawing/2014/main" id="{F44DCDAF-1DA6-40AE-9FAE-03BED3216177}"/>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1" y="10"/>
            <a:ext cx="12192000" cy="6857990"/>
          </a:xfrm>
          <a:prstGeom prst="rect">
            <a:avLst/>
          </a:prstGeom>
        </p:spPr>
      </p:pic>
      <p:sp>
        <p:nvSpPr>
          <p:cNvPr id="2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339108F6-96D6-45A7-987C-83B3109ECF5F}"/>
              </a:ext>
            </a:extLst>
          </p:cNvPr>
          <p:cNvSpPr>
            <a:spLocks noGrp="1"/>
          </p:cNvSpPr>
          <p:nvPr>
            <p:ph type="title"/>
          </p:nvPr>
        </p:nvSpPr>
        <p:spPr>
          <a:xfrm>
            <a:off x="709448" y="1913950"/>
            <a:ext cx="4204137" cy="1342754"/>
          </a:xfrm>
        </p:spPr>
        <p:txBody>
          <a:bodyPr>
            <a:normAutofit/>
          </a:bodyPr>
          <a:lstStyle/>
          <a:p>
            <a:pPr algn="ctr"/>
            <a:r>
              <a:rPr lang="en-IN" sz="3600"/>
              <a:t>Tasks to be Performed</a:t>
            </a:r>
          </a:p>
        </p:txBody>
      </p:sp>
      <p:cxnSp>
        <p:nvCxnSpPr>
          <p:cNvPr id="22" name="Straight Connector 18">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D0F38D9-4414-48D6-80BC-35F0DA0DA41C}"/>
              </a:ext>
            </a:extLst>
          </p:cNvPr>
          <p:cNvSpPr>
            <a:spLocks noGrp="1"/>
          </p:cNvSpPr>
          <p:nvPr>
            <p:ph idx="1"/>
          </p:nvPr>
        </p:nvSpPr>
        <p:spPr>
          <a:xfrm>
            <a:off x="525516" y="3417573"/>
            <a:ext cx="4593021" cy="2619839"/>
          </a:xfrm>
        </p:spPr>
        <p:txBody>
          <a:bodyPr anchor="ctr">
            <a:normAutofit/>
          </a:bodyPr>
          <a:lstStyle/>
          <a:p>
            <a:r>
              <a:rPr lang="en-IN" sz="1800"/>
              <a:t>Analysing the present condition in India</a:t>
            </a:r>
          </a:p>
          <a:p>
            <a:r>
              <a:rPr lang="en-IN" sz="1800"/>
              <a:t>Is this trend similar to Italy/S. Korea/ Wuhan</a:t>
            </a:r>
          </a:p>
          <a:p>
            <a:r>
              <a:rPr lang="en-IN" sz="1800"/>
              <a:t>Exploring the world wide data</a:t>
            </a:r>
          </a:p>
          <a:p>
            <a:r>
              <a:rPr lang="en-IN" sz="1800"/>
              <a:t>Forecasting the world wide COVID-19 cases using Prophet</a:t>
            </a:r>
          </a:p>
        </p:txBody>
      </p:sp>
    </p:spTree>
    <p:extLst>
      <p:ext uri="{BB962C8B-B14F-4D97-AF65-F5344CB8AC3E}">
        <p14:creationId xmlns:p14="http://schemas.microsoft.com/office/powerpoint/2010/main" val="46929372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1022C-D7BB-4D5B-988F-76276B0FA42E}"/>
              </a:ext>
            </a:extLst>
          </p:cNvPr>
          <p:cNvSpPr>
            <a:spLocks noGrp="1"/>
          </p:cNvSpPr>
          <p:nvPr>
            <p:ph type="title"/>
          </p:nvPr>
        </p:nvSpPr>
        <p:spPr/>
        <p:txBody>
          <a:bodyPr/>
          <a:lstStyle/>
          <a:p>
            <a:r>
              <a:rPr lang="en-IN" dirty="0"/>
              <a:t>Motivation </a:t>
            </a:r>
          </a:p>
        </p:txBody>
      </p:sp>
      <p:pic>
        <p:nvPicPr>
          <p:cNvPr id="6" name="WhatsApp Video 2022-01-30 at 11.33.36 PM">
            <a:hlinkClick r:id="" action="ppaction://media"/>
            <a:extLst>
              <a:ext uri="{FF2B5EF4-FFF2-40B4-BE49-F238E27FC236}">
                <a16:creationId xmlns:a16="http://schemas.microsoft.com/office/drawing/2014/main" id="{6FA9F127-E654-415A-BA6F-32472D7BB2A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62025" y="1302026"/>
            <a:ext cx="10269192" cy="5377070"/>
          </a:xfrm>
        </p:spPr>
      </p:pic>
    </p:spTree>
    <p:extLst>
      <p:ext uri="{BB962C8B-B14F-4D97-AF65-F5344CB8AC3E}">
        <p14:creationId xmlns:p14="http://schemas.microsoft.com/office/powerpoint/2010/main" val="3065075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51574-79AA-45FA-9DEC-E29DD44B9597}"/>
              </a:ext>
            </a:extLst>
          </p:cNvPr>
          <p:cNvSpPr>
            <a:spLocks noGrp="1"/>
          </p:cNvSpPr>
          <p:nvPr>
            <p:ph type="title"/>
          </p:nvPr>
        </p:nvSpPr>
        <p:spPr>
          <a:xfrm>
            <a:off x="248920" y="90805"/>
            <a:ext cx="10515600" cy="1325563"/>
          </a:xfrm>
        </p:spPr>
        <p:txBody>
          <a:bodyPr/>
          <a:lstStyle/>
          <a:p>
            <a:endParaRPr lang="en-IN"/>
          </a:p>
        </p:txBody>
      </p:sp>
      <p:pic>
        <p:nvPicPr>
          <p:cNvPr id="7" name="WhatsApp Video 2022-01-30 at 1.55.00 PM">
            <a:hlinkClick r:id="" action="ppaction://media"/>
            <a:extLst>
              <a:ext uri="{FF2B5EF4-FFF2-40B4-BE49-F238E27FC236}">
                <a16:creationId xmlns:a16="http://schemas.microsoft.com/office/drawing/2014/main" id="{EC6D8F57-72D5-4FB4-9970-B23556F16F1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35996" y="226270"/>
            <a:ext cx="11320007" cy="63673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859014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32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2449" mute="1">
                <p:cTn id="7" fill="hold" display="0">
                  <p:stCondLst>
                    <p:cond delay="indefinite"/>
                  </p:stCondLst>
                </p:cTn>
                <p:tgtEl>
                  <p:spTgt spid="7"/>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Words>450</Words>
  <Application>Microsoft Office PowerPoint</Application>
  <PresentationFormat>Widescreen</PresentationFormat>
  <Paragraphs>50</Paragraphs>
  <Slides>13</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Arial</vt:lpstr>
      <vt:lpstr>Calibri</vt:lpstr>
      <vt:lpstr>Calibri Light</vt:lpstr>
      <vt:lpstr>Office Theme</vt:lpstr>
      <vt:lpstr>Machine Learning-Based Model to Predict the Disease Severity and Outcome in Covid-19 Patients</vt:lpstr>
      <vt:lpstr>Agenda</vt:lpstr>
      <vt:lpstr>Introduction</vt:lpstr>
      <vt:lpstr>Problem Statement </vt:lpstr>
      <vt:lpstr>Literature Survey</vt:lpstr>
      <vt:lpstr>Objective of the Research</vt:lpstr>
      <vt:lpstr>Tasks to be Performed</vt:lpstr>
      <vt:lpstr>Motivation </vt:lpstr>
      <vt:lpstr>PowerPoint Presentation</vt:lpstr>
      <vt:lpstr>PowerPoint Presentation</vt:lpstr>
      <vt:lpstr>Related Work</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Learning-Based Model to Predict the Disease Severity and Outcome in Covid-19 Patients</dc:title>
  <dc:creator>Rukasar, Ayana</dc:creator>
  <cp:lastModifiedBy>Rukasar, Ayana</cp:lastModifiedBy>
  <cp:revision>15</cp:revision>
  <dcterms:created xsi:type="dcterms:W3CDTF">2022-01-30T07:30:55Z</dcterms:created>
  <dcterms:modified xsi:type="dcterms:W3CDTF">2022-01-30T18:24:14Z</dcterms:modified>
</cp:coreProperties>
</file>